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509" r:id="rId5"/>
    <p:sldId id="583" r:id="rId6"/>
    <p:sldId id="601" r:id="rId7"/>
    <p:sldId id="585" r:id="rId8"/>
    <p:sldId id="586" r:id="rId9"/>
    <p:sldId id="587" r:id="rId10"/>
    <p:sldId id="584" r:id="rId11"/>
    <p:sldId id="603" r:id="rId12"/>
    <p:sldId id="588" r:id="rId13"/>
    <p:sldId id="589" r:id="rId14"/>
    <p:sldId id="602" r:id="rId15"/>
    <p:sldId id="590" r:id="rId16"/>
    <p:sldId id="597" r:id="rId17"/>
    <p:sldId id="592" r:id="rId18"/>
    <p:sldId id="593" r:id="rId19"/>
    <p:sldId id="594" r:id="rId20"/>
    <p:sldId id="596" r:id="rId21"/>
    <p:sldId id="595" r:id="rId22"/>
    <p:sldId id="598" r:id="rId23"/>
    <p:sldId id="599" r:id="rId24"/>
    <p:sldId id="600" r:id="rId25"/>
    <p:sldId id="56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8808"/>
    <a:srgbClr val="000080"/>
    <a:srgbClr val="FF9933"/>
    <a:srgbClr val="002D86"/>
    <a:srgbClr val="34D6EC"/>
    <a:srgbClr val="006600"/>
    <a:srgbClr val="D2EC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C6FA93-DA04-4AFA-8124-6192E23A9320}" v="77" dt="2024-08-29T06:57:06.94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01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F3CE0-F146-45AC-AFE0-CA98ECD8566A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F0594-BC1C-43FE-99F1-F55BF4013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3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F0594-BC1C-43FE-99F1-F55BF4013AA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5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2C8EF7-424C-B78E-2D97-C9F73772CF79}"/>
              </a:ext>
            </a:extLst>
          </p:cNvPr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AF0C17-E9C7-0BFC-2781-290E14BFE99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1_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sz="6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23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8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5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27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8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6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5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662058"/>
            <a:ext cx="41148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 dirty="0"/>
              <a:t>SAEINDIA_TIFAN25_Qualifying_Round</a:t>
            </a:r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662058"/>
            <a:ext cx="2743200" cy="195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ContentMarking" descr="{&quot;HashCode&quot;:166838815,&quot;Placement&quot;:&quot;Footer&quot;,&quot;Top&quot;:519.343,&quot;Left&quot;:914.242065,&quot;SlideWidth&quot;:960,&quot;SlideHeight&quot;:540}">
            <a:extLst>
              <a:ext uri="{FF2B5EF4-FFF2-40B4-BE49-F238E27FC236}">
                <a16:creationId xmlns:a16="http://schemas.microsoft.com/office/drawing/2014/main" id="{6311ED01-323D-4755-8B33-A9246F7CB931}"/>
              </a:ext>
            </a:extLst>
          </p:cNvPr>
          <p:cNvSpPr txBox="1"/>
          <p:nvPr userDrawn="1"/>
        </p:nvSpPr>
        <p:spPr>
          <a:xfrm>
            <a:off x="11610874" y="6595656"/>
            <a:ext cx="58112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FF0000"/>
                </a:solidFill>
                <a:latin typeface="Calibri" panose="020F0502020204030204" pitchFamily="34" charset="0"/>
              </a:rPr>
              <a:t>Public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93" y="6336592"/>
            <a:ext cx="1473738" cy="3990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787" y="6387990"/>
            <a:ext cx="1524050" cy="347661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6091707"/>
            <a:ext cx="12192000" cy="12879"/>
          </a:xfrm>
          <a:prstGeom prst="line">
            <a:avLst/>
          </a:prstGeom>
          <a:ln w="76200">
            <a:solidFill>
              <a:srgbClr val="318C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165279" y="6166833"/>
            <a:ext cx="12026721" cy="2161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EBFE12E-8B5F-6032-A138-B8C4F690DA6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248" y="185738"/>
            <a:ext cx="890366" cy="96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4689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4" r:id="rId3"/>
    <p:sldLayoutId id="2147483665" r:id="rId4"/>
    <p:sldLayoutId id="2147483666" r:id="rId5"/>
    <p:sldLayoutId id="2147483668" r:id="rId6"/>
    <p:sldLayoutId id="2147483669" r:id="rId7"/>
    <p:sldLayoutId id="2147483670" r:id="rId8"/>
    <p:sldLayoutId id="2147483671" r:id="rId9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ajatutor.net/design-verification-validation/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bajatutor.net/design-verification-validation/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green and yellow logo">
            <a:extLst>
              <a:ext uri="{FF2B5EF4-FFF2-40B4-BE49-F238E27FC236}">
                <a16:creationId xmlns:a16="http://schemas.microsoft.com/office/drawing/2014/main" id="{FCE18C81-AE28-5237-BDC0-39394C7AF6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9" b="33935"/>
          <a:stretch/>
        </p:blipFill>
        <p:spPr bwMode="auto">
          <a:xfrm>
            <a:off x="0" y="0"/>
            <a:ext cx="12191980" cy="44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C0B20-4E1A-4F49-0552-8FA9D40A8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3AC01D-6BA0-B4DA-45F9-E0B53A150512}"/>
              </a:ext>
            </a:extLst>
          </p:cNvPr>
          <p:cNvSpPr txBox="1"/>
          <p:nvPr/>
        </p:nvSpPr>
        <p:spPr>
          <a:xfrm>
            <a:off x="3721583" y="825597"/>
            <a:ext cx="4748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Qualifying Round - TIFAN 2025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C9537-4D22-2D7C-3AAA-5AC363144979}"/>
              </a:ext>
            </a:extLst>
          </p:cNvPr>
          <p:cNvSpPr txBox="1">
            <a:spLocks/>
          </p:cNvSpPr>
          <p:nvPr/>
        </p:nvSpPr>
        <p:spPr>
          <a:xfrm>
            <a:off x="246303" y="86796"/>
            <a:ext cx="1337401" cy="12004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sz="4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800" kern="0" dirty="0">
                <a:latin typeface="+mn-lt"/>
              </a:rPr>
              <a:t>College Logo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6B1BC889-5D5E-DBD7-72CE-029C3208F6F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038600" y="6466115"/>
            <a:ext cx="4114800" cy="195943"/>
          </a:xfrm>
        </p:spPr>
        <p:txBody>
          <a:bodyPr/>
          <a:lstStyle/>
          <a:p>
            <a:r>
              <a:rPr lang="en-US" dirty="0"/>
              <a:t>SAEINDIA_TIFAN25_Qualifying_Round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FB46AA-46EE-8AF6-7775-E013F33B9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2933"/>
              </p:ext>
            </p:extLst>
          </p:nvPr>
        </p:nvGraphicFramePr>
        <p:xfrm>
          <a:off x="71021" y="4448048"/>
          <a:ext cx="6917986" cy="1579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3846">
                  <a:extLst>
                    <a:ext uri="{9D8B030D-6E8A-4147-A177-3AD203B41FA5}">
                      <a16:colId xmlns:a16="http://schemas.microsoft.com/office/drawing/2014/main" val="4018229261"/>
                    </a:ext>
                  </a:extLst>
                </a:gridCol>
                <a:gridCol w="160940">
                  <a:extLst>
                    <a:ext uri="{9D8B030D-6E8A-4147-A177-3AD203B41FA5}">
                      <a16:colId xmlns:a16="http://schemas.microsoft.com/office/drawing/2014/main" val="279009854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0784678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Team Name </a:t>
                      </a:r>
                    </a:p>
                    <a:p>
                      <a:pPr algn="l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8719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TIFAN25 Team ID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78676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TIFAN24 Team ID </a:t>
                      </a:r>
                      <a:br>
                        <a:rPr lang="en-US" sz="1400" u="none" strike="noStrike" dirty="0">
                          <a:effectLst/>
                        </a:rPr>
                      </a:br>
                      <a:r>
                        <a:rPr lang="en-US" sz="1400" u="none" strike="noStrike" dirty="0">
                          <a:effectLst/>
                        </a:rPr>
                        <a:t>(Applicable for teams participated last year)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729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College/University name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9621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27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of Planting System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1749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Row spacing (mm) Min/Max: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Plant spacing (mm) Min/Max: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Planting Speed Min/Max: 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Supporting Calculation/Working principle: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64BB31-5731-C9A6-E020-F040BBC851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8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104775" y="795710"/>
            <a:ext cx="5164867" cy="3695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Digging system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0" y="1257374"/>
            <a:ext cx="545976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73152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/>
              <a:t>Provide comparison/improvement between TIFAN24 Final design Vs TIFAN25 proposed design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239697" y="302509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496914" y="3127592"/>
              <a:ext cx="1712768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TIFAN24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2983643" y="3025092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TIFAN25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CBE3858-786D-F163-F600-B2A0A9A8A13D}"/>
              </a:ext>
            </a:extLst>
          </p:cNvPr>
          <p:cNvSpPr/>
          <p:nvPr/>
        </p:nvSpPr>
        <p:spPr>
          <a:xfrm>
            <a:off x="6633099" y="811894"/>
            <a:ext cx="4206351" cy="3695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Planting system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FCEB0C-5262-DF0A-0E24-4786C923AD8F}"/>
              </a:ext>
            </a:extLst>
          </p:cNvPr>
          <p:cNvSpPr txBox="1"/>
          <p:nvPr/>
        </p:nvSpPr>
        <p:spPr>
          <a:xfrm>
            <a:off x="6633098" y="1257374"/>
            <a:ext cx="545976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73152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/>
              <a:t>Provide comparison/improvement between TIFAN24 Final design Vs TIFAN25 proposed design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C1BF26-77A7-B8F1-F79A-8133FAADE210}"/>
              </a:ext>
            </a:extLst>
          </p:cNvPr>
          <p:cNvGrpSpPr/>
          <p:nvPr/>
        </p:nvGrpSpPr>
        <p:grpSpPr>
          <a:xfrm>
            <a:off x="6633099" y="3025092"/>
            <a:ext cx="2286000" cy="2438400"/>
            <a:chOff x="5943600" y="1447800"/>
            <a:chExt cx="2819400" cy="37338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2450A73-046F-5907-0F13-6CCF38CAD2C1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2567AF2-0936-AEDF-FBDF-50F38A8AB0D4}"/>
                </a:ext>
              </a:extLst>
            </p:cNvPr>
            <p:cNvSpPr txBox="1"/>
            <p:nvPr/>
          </p:nvSpPr>
          <p:spPr>
            <a:xfrm>
              <a:off x="6496914" y="3127592"/>
              <a:ext cx="1712768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TIFAN24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393B2E6-3526-AA1F-A6D1-EA33D5EB911E}"/>
              </a:ext>
            </a:extLst>
          </p:cNvPr>
          <p:cNvGrpSpPr/>
          <p:nvPr/>
        </p:nvGrpSpPr>
        <p:grpSpPr>
          <a:xfrm>
            <a:off x="9377045" y="3025092"/>
            <a:ext cx="2286000" cy="2438400"/>
            <a:chOff x="5943600" y="1447800"/>
            <a:chExt cx="2819400" cy="37338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6A4F89-CFF1-5995-D366-F5B53170319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76F221F-C981-D2E2-2C41-BE0DA732032A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TIFAN25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370C17C0-881D-6EB2-34DA-CA4FFD19A37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1B2842-A17A-B8C9-62E6-F3B814602A29}"/>
              </a:ext>
            </a:extLst>
          </p:cNvPr>
          <p:cNvSpPr txBox="1"/>
          <p:nvPr/>
        </p:nvSpPr>
        <p:spPr>
          <a:xfrm>
            <a:off x="469363" y="5463491"/>
            <a:ext cx="11253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This slide is required only for teams which participated in TIFAN 2024 Final Event.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B85290-D51B-A67C-CB7E-18B60BE9B1AF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Comparison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68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Hitch System Specification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159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Compatibility CAT I/CAT II: Yes/No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Pin hole diameter for CAT I: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dirty="0"/>
              <a:t>Pin hole diameter for CAT II: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2876008"/>
              <a:ext cx="2128680" cy="9306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Implement Interface </a:t>
              </a:r>
            </a:p>
            <a:p>
              <a:pPr algn="ctr"/>
              <a:r>
                <a:rPr lang="en-US" sz="1600">
                  <a:cs typeface="Verdana"/>
                </a:rPr>
                <a:t>with CAT I 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77A10D81-BE00-A86F-81FC-8445409299D0}"/>
              </a:ext>
            </a:extLst>
          </p:cNvPr>
          <p:cNvSpPr/>
          <p:nvPr/>
        </p:nvSpPr>
        <p:spPr>
          <a:xfrm>
            <a:off x="8203406" y="3530029"/>
            <a:ext cx="2286000" cy="2438400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600" err="1">
              <a:cs typeface="Verdana"/>
            </a:endParaRPr>
          </a:p>
        </p:txBody>
      </p:sp>
      <p:pic>
        <p:nvPicPr>
          <p:cNvPr id="2" name="Picture 4" descr="image">
            <a:extLst>
              <a:ext uri="{FF2B5EF4-FFF2-40B4-BE49-F238E27FC236}">
                <a16:creationId xmlns:a16="http://schemas.microsoft.com/office/drawing/2014/main" id="{A2B26CD0-1167-42CB-CF7B-84CE572F8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616" y="915059"/>
            <a:ext cx="3000767" cy="1591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EADB3B-D58B-2659-6239-3A15311BC98C}"/>
              </a:ext>
            </a:extLst>
          </p:cNvPr>
          <p:cNvSpPr txBox="1"/>
          <p:nvPr/>
        </p:nvSpPr>
        <p:spPr>
          <a:xfrm>
            <a:off x="8483425" y="4472301"/>
            <a:ext cx="1725957" cy="6078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600">
                <a:cs typeface="Verdana"/>
              </a:rPr>
              <a:t>Implement Interface </a:t>
            </a:r>
          </a:p>
          <a:p>
            <a:pPr algn="ctr"/>
            <a:r>
              <a:rPr lang="en-US" sz="1600">
                <a:cs typeface="Verdana"/>
              </a:rPr>
              <a:t>with CAT II </a:t>
            </a:r>
          </a:p>
          <a:p>
            <a:pPr algn="ctr"/>
            <a:endParaRPr lang="en-US" sz="1600">
              <a:cs typeface="Verdan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FD4AE-528B-B4EC-2317-95FA39D453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94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Machine Safety and Ergonomics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342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Safety</a:t>
            </a:r>
          </a:p>
          <a:p>
            <a:pPr marL="800100" lvl="1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/>
              <a:t>Guards for rotating components</a:t>
            </a:r>
          </a:p>
          <a:p>
            <a:pPr marL="800100" lvl="1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/>
              <a:t>Sharp edge avoidance</a:t>
            </a:r>
          </a:p>
          <a:p>
            <a:pPr marL="800100" lvl="1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/>
              <a:t>Secured harness routing/connectors</a:t>
            </a:r>
          </a:p>
          <a:p>
            <a:pPr marL="800100" lvl="1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/>
              <a:t>Rigid and insulated battery mounts</a:t>
            </a:r>
          </a:p>
          <a:p>
            <a:pPr marL="800100" lvl="1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/>
              <a:t>Safety cut-off system for battery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Accessibility/Serviceability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4DA5BC-8966-0F23-45CC-2ACF90DD64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60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Machine Sub-System and Cost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9F104877-89EF-84AB-1BC9-716D3B48A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274607"/>
              </p:ext>
            </p:extLst>
          </p:nvPr>
        </p:nvGraphicFramePr>
        <p:xfrm>
          <a:off x="574089" y="1012292"/>
          <a:ext cx="1031387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95199">
                  <a:extLst>
                    <a:ext uri="{9D8B030D-6E8A-4147-A177-3AD203B41FA5}">
                      <a16:colId xmlns:a16="http://schemas.microsoft.com/office/drawing/2014/main" val="3926793004"/>
                    </a:ext>
                  </a:extLst>
                </a:gridCol>
                <a:gridCol w="3744855">
                  <a:extLst>
                    <a:ext uri="{9D8B030D-6E8A-4147-A177-3AD203B41FA5}">
                      <a16:colId xmlns:a16="http://schemas.microsoft.com/office/drawing/2014/main" val="3614246675"/>
                    </a:ext>
                  </a:extLst>
                </a:gridCol>
                <a:gridCol w="1536908">
                  <a:extLst>
                    <a:ext uri="{9D8B030D-6E8A-4147-A177-3AD203B41FA5}">
                      <a16:colId xmlns:a16="http://schemas.microsoft.com/office/drawing/2014/main" val="2126501279"/>
                    </a:ext>
                  </a:extLst>
                </a:gridCol>
                <a:gridCol w="1536908">
                  <a:extLst>
                    <a:ext uri="{9D8B030D-6E8A-4147-A177-3AD203B41FA5}">
                      <a16:colId xmlns:a16="http://schemas.microsoft.com/office/drawing/2014/main" val="1796407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System </a:t>
                      </a:r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/>
                        <a:t>Subsystem</a:t>
                      </a:r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/>
                        <a:t>Cost</a:t>
                      </a:r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>
                          <a:latin typeface="+mn-lt"/>
                        </a:rPr>
                        <a:t>Weight (kg)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57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Frame</a:t>
                      </a:r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898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035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/>
                        <a:t>Pick up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400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04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Soil Digging and Covering System</a:t>
                      </a:r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33205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5E3D45A-43C3-6D79-18D5-CD1A4E264AA6}"/>
              </a:ext>
            </a:extLst>
          </p:cNvPr>
          <p:cNvSpPr txBox="1"/>
          <p:nvPr/>
        </p:nvSpPr>
        <p:spPr>
          <a:xfrm>
            <a:off x="245097" y="5537931"/>
            <a:ext cx="1158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/>
              <a:t>*Students are free to modify the table based on the system design. Intension of the slide is to convey overall estimated machine cost and weight.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AF7E5-46B3-993A-1CAF-9CCF97FD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97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Design Failure Mode and Effect Analysis (DFMEA)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24AA105-2404-9770-EDFA-F0735CCB1A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665253"/>
              </p:ext>
            </p:extLst>
          </p:nvPr>
        </p:nvGraphicFramePr>
        <p:xfrm>
          <a:off x="322557" y="941855"/>
          <a:ext cx="10801162" cy="37745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7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5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157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050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88786"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Item/Function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Potential Failure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Potential effect</a:t>
                      </a:r>
                      <a:r>
                        <a:rPr lang="en-US" sz="1400" b="0" baseline="0"/>
                        <a:t>s of failure</a:t>
                      </a:r>
                      <a:endParaRPr lang="en-US" sz="14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Severity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Potential</a:t>
                      </a:r>
                      <a:r>
                        <a:rPr lang="en-US" sz="1400" b="0" baseline="0"/>
                        <a:t> causes</a:t>
                      </a:r>
                      <a:r>
                        <a:rPr lang="en-US" sz="1400" b="0"/>
                        <a:t> of failure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Probability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Current design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Detection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RPN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Recommended</a:t>
                      </a:r>
                      <a:r>
                        <a:rPr lang="en-US" sz="1400" b="0" baseline="0"/>
                        <a:t> action</a:t>
                      </a:r>
                      <a:endParaRPr lang="en-US" sz="14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Responsibility&amp;</a:t>
                      </a:r>
                      <a:r>
                        <a:rPr lang="en-US" sz="1400" b="0" baseline="0"/>
                        <a:t> target date</a:t>
                      </a:r>
                      <a:endParaRPr lang="en-US" sz="1400" b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Chassis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Structural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Permanent deformation/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Bending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Excess Loading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Material / FEA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Proper material thickness / FEA validation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</a:rPr>
                        <a:t>Design / Validation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7154C2D-0890-DB34-5F22-843444AAB0A9}"/>
              </a:ext>
            </a:extLst>
          </p:cNvPr>
          <p:cNvSpPr txBox="1"/>
          <p:nvPr/>
        </p:nvSpPr>
        <p:spPr>
          <a:xfrm>
            <a:off x="197962" y="5679333"/>
            <a:ext cx="7428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/>
              <a:t>*Highlighted red text is given for a reference and should not be a part of final presentation*</a:t>
            </a:r>
          </a:p>
        </p:txBody>
      </p:sp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id="{10130D60-4AFD-E9F8-F87B-C16AA2F08D30}"/>
              </a:ext>
            </a:extLst>
          </p:cNvPr>
          <p:cNvSpPr txBox="1"/>
          <p:nvPr/>
        </p:nvSpPr>
        <p:spPr>
          <a:xfrm>
            <a:off x="7936673" y="5648556"/>
            <a:ext cx="33637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hlinkClick r:id="rId2"/>
              </a:rPr>
              <a:t>DFMEA / DVP reference literature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0548D-5B7D-8672-B6CA-04C839C33D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6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Design Validation Plan (DVP)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7479CF5F-21FC-6AC0-DCF2-9E0464C6C7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101723"/>
              </p:ext>
            </p:extLst>
          </p:nvPr>
        </p:nvGraphicFramePr>
        <p:xfrm>
          <a:off x="578066" y="1148274"/>
          <a:ext cx="10403612" cy="28473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00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0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9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9808"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+mn-lt"/>
                        </a:rPr>
                        <a:t>Description</a:t>
                      </a: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+mn-lt"/>
                        </a:rPr>
                        <a:t>Failure mode</a:t>
                      </a: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+mn-lt"/>
                        </a:rPr>
                        <a:t>Preventive</a:t>
                      </a:r>
                      <a:r>
                        <a:rPr lang="en-US" sz="1400" b="0" baseline="0">
                          <a:latin typeface="+mn-lt"/>
                        </a:rPr>
                        <a:t> action planned/taken</a:t>
                      </a:r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latin typeface="+mn-lt"/>
                        </a:rPr>
                        <a:t>Test /validation Plan, if</a:t>
                      </a:r>
                      <a:r>
                        <a:rPr lang="en-US" sz="1400" b="0" baseline="0">
                          <a:latin typeface="+mn-lt"/>
                        </a:rPr>
                        <a:t> any</a:t>
                      </a:r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IN" sz="1400" b="0" i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Weld Strength Test​</a:t>
                      </a:r>
                      <a:endParaRPr lang="en-IN" b="0" i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Weld should not Crack or Break​</a:t>
                      </a:r>
                      <a:endParaRPr lang="en-US" b="0" i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400" b="0" i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Bending Strength Test &amp; Tensile Strength on UTM​</a:t>
                      </a:r>
                      <a:endParaRPr lang="en-US" b="0" i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IN" sz="1400" b="0" i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Validation Head​</a:t>
                      </a:r>
                      <a:endParaRPr lang="en-IN" b="0" i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871"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tc>
                  <a:txBody>
                    <a:bodyPr/>
                    <a:lstStyle/>
                    <a:p>
                      <a:pPr algn="ctr"/>
                      <a:endParaRPr lang="en-US" sz="1400" b="0">
                        <a:latin typeface="+mn-lt"/>
                      </a:endParaRPr>
                    </a:p>
                  </a:txBody>
                  <a:tcPr marL="87647" marR="876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DEA746-1CA9-FBEB-4520-02BB5D0F38C2}"/>
              </a:ext>
            </a:extLst>
          </p:cNvPr>
          <p:cNvSpPr txBox="1"/>
          <p:nvPr/>
        </p:nvSpPr>
        <p:spPr>
          <a:xfrm>
            <a:off x="324438" y="5709726"/>
            <a:ext cx="7428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/>
              <a:t>*Highlighted red text is given for a reference and should not be a part of final presentation*</a:t>
            </a: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11455239-9D58-22C0-37DE-FF72563EBD42}"/>
              </a:ext>
            </a:extLst>
          </p:cNvPr>
          <p:cNvSpPr txBox="1"/>
          <p:nvPr/>
        </p:nvSpPr>
        <p:spPr>
          <a:xfrm>
            <a:off x="7936673" y="5648556"/>
            <a:ext cx="33637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>
                <a:hlinkClick r:id="rId2"/>
              </a:rPr>
              <a:t>DFMEA / DVP reference literature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17232-222A-BDA2-71C6-7570B57368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1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Team Composition / Roles &amp; Responsibilities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DBFD05-2C48-8C98-2F90-2E8517807BA4}"/>
              </a:ext>
            </a:extLst>
          </p:cNvPr>
          <p:cNvGrpSpPr/>
          <p:nvPr/>
        </p:nvGrpSpPr>
        <p:grpSpPr>
          <a:xfrm>
            <a:off x="1289807" y="1327727"/>
            <a:ext cx="8837070" cy="2378849"/>
            <a:chOff x="153465" y="1931408"/>
            <a:chExt cx="8837070" cy="237884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B4EE081-F78F-7316-8B18-AC127AB2DA9F}"/>
                </a:ext>
              </a:extLst>
            </p:cNvPr>
            <p:cNvCxnSpPr/>
            <p:nvPr/>
          </p:nvCxnSpPr>
          <p:spPr>
            <a:xfrm flipH="1">
              <a:off x="4571989" y="1995227"/>
              <a:ext cx="795" cy="716735"/>
            </a:xfrm>
            <a:prstGeom prst="line">
              <a:avLst/>
            </a:prstGeom>
            <a:ln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AFE6BA4-7E18-F705-4626-47DC3BB97BA1}"/>
                </a:ext>
              </a:extLst>
            </p:cNvPr>
            <p:cNvGrpSpPr/>
            <p:nvPr/>
          </p:nvGrpSpPr>
          <p:grpSpPr>
            <a:xfrm>
              <a:off x="153465" y="1931408"/>
              <a:ext cx="8837070" cy="2378849"/>
              <a:chOff x="153465" y="1931408"/>
              <a:chExt cx="8837070" cy="2378849"/>
            </a:xfrm>
          </p:grpSpPr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C9E839AE-4577-FD92-68F1-4C0BD59927EB}"/>
                  </a:ext>
                </a:extLst>
              </p:cNvPr>
              <p:cNvSpPr/>
              <p:nvPr/>
            </p:nvSpPr>
            <p:spPr>
              <a:xfrm>
                <a:off x="4572000" y="3319541"/>
                <a:ext cx="3713835" cy="44751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23758"/>
                    </a:lnTo>
                    <a:lnTo>
                      <a:pt x="3713835" y="223758"/>
                    </a:lnTo>
                    <a:lnTo>
                      <a:pt x="3713835" y="447516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8143B01F-8FED-BA79-3CC4-A8E9846DFA48}"/>
                  </a:ext>
                </a:extLst>
              </p:cNvPr>
              <p:cNvSpPr/>
              <p:nvPr/>
            </p:nvSpPr>
            <p:spPr>
              <a:xfrm>
                <a:off x="4572000" y="3319541"/>
                <a:ext cx="1856917" cy="44751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223758"/>
                    </a:lnTo>
                    <a:lnTo>
                      <a:pt x="1856917" y="223758"/>
                    </a:lnTo>
                    <a:lnTo>
                      <a:pt x="1856917" y="447516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62E64F65-6856-5843-A051-4B33BE7F383A}"/>
                  </a:ext>
                </a:extLst>
              </p:cNvPr>
              <p:cNvSpPr/>
              <p:nvPr/>
            </p:nvSpPr>
            <p:spPr>
              <a:xfrm>
                <a:off x="4526280" y="3319541"/>
                <a:ext cx="91440" cy="44751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45720" y="0"/>
                    </a:moveTo>
                    <a:lnTo>
                      <a:pt x="45720" y="447516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7C96B147-F5A2-F1EA-B005-9291FD4F2FE9}"/>
                  </a:ext>
                </a:extLst>
              </p:cNvPr>
              <p:cNvSpPr/>
              <p:nvPr/>
            </p:nvSpPr>
            <p:spPr>
              <a:xfrm>
                <a:off x="2715083" y="3319541"/>
                <a:ext cx="1856917" cy="44751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856917" y="0"/>
                    </a:moveTo>
                    <a:lnTo>
                      <a:pt x="1856917" y="223758"/>
                    </a:lnTo>
                    <a:lnTo>
                      <a:pt x="0" y="223758"/>
                    </a:lnTo>
                    <a:lnTo>
                      <a:pt x="0" y="447516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2CC59811-E00C-0D95-2505-7FDB698343D0}"/>
                  </a:ext>
                </a:extLst>
              </p:cNvPr>
              <p:cNvSpPr/>
              <p:nvPr/>
            </p:nvSpPr>
            <p:spPr>
              <a:xfrm>
                <a:off x="858165" y="3319541"/>
                <a:ext cx="3713835" cy="447516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3713835" y="0"/>
                    </a:moveTo>
                    <a:lnTo>
                      <a:pt x="3713835" y="223758"/>
                    </a:lnTo>
                    <a:lnTo>
                      <a:pt x="0" y="223758"/>
                    </a:lnTo>
                    <a:lnTo>
                      <a:pt x="0" y="447516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rgbClr r="0" g="0" b="0"/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27219CD9-19E1-E071-2601-AADCDB26D764}"/>
                  </a:ext>
                </a:extLst>
              </p:cNvPr>
              <p:cNvSpPr/>
              <p:nvPr/>
            </p:nvSpPr>
            <p:spPr>
              <a:xfrm>
                <a:off x="3861738" y="1931408"/>
                <a:ext cx="1420503" cy="505352"/>
              </a:xfrm>
              <a:custGeom>
                <a:avLst/>
                <a:gdLst>
                  <a:gd name="connsiteX0" fmla="*/ 0 w 1420503"/>
                  <a:gd name="connsiteY0" fmla="*/ 0 h 505352"/>
                  <a:gd name="connsiteX1" fmla="*/ 1420503 w 1420503"/>
                  <a:gd name="connsiteY1" fmla="*/ 0 h 505352"/>
                  <a:gd name="connsiteX2" fmla="*/ 1420503 w 1420503"/>
                  <a:gd name="connsiteY2" fmla="*/ 505352 h 505352"/>
                  <a:gd name="connsiteX3" fmla="*/ 0 w 1420503"/>
                  <a:gd name="connsiteY3" fmla="*/ 505352 h 505352"/>
                  <a:gd name="connsiteX4" fmla="*/ 0 w 1420503"/>
                  <a:gd name="connsiteY4" fmla="*/ 0 h 505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0503" h="505352">
                    <a:moveTo>
                      <a:pt x="0" y="0"/>
                    </a:moveTo>
                    <a:lnTo>
                      <a:pt x="1420503" y="0"/>
                    </a:lnTo>
                    <a:lnTo>
                      <a:pt x="1420503" y="505352"/>
                    </a:lnTo>
                    <a:lnTo>
                      <a:pt x="0" y="505352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Faculty Advisor</a:t>
                </a:r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DA640024-7058-25D7-FD6A-93E335903CD1}"/>
                  </a:ext>
                </a:extLst>
              </p:cNvPr>
              <p:cNvSpPr/>
              <p:nvPr/>
            </p:nvSpPr>
            <p:spPr>
              <a:xfrm>
                <a:off x="3867300" y="2776340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 dirty="0">
                    <a:solidFill>
                      <a:schemeClr val="tx1"/>
                    </a:solidFill>
                  </a:rPr>
                  <a:t>Team Captain</a:t>
                </a:r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B083AE6C-949D-7614-F76D-B4232A448BA9}"/>
                  </a:ext>
                </a:extLst>
              </p:cNvPr>
              <p:cNvSpPr/>
              <p:nvPr/>
            </p:nvSpPr>
            <p:spPr>
              <a:xfrm>
                <a:off x="153465" y="3767057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Design team</a:t>
                </a: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431D42FE-DA6D-1CE6-5AA7-2FCDDD3ECFC4}"/>
                  </a:ext>
                </a:extLst>
              </p:cNvPr>
              <p:cNvSpPr/>
              <p:nvPr/>
            </p:nvSpPr>
            <p:spPr>
              <a:xfrm>
                <a:off x="2010383" y="3767057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Analysis team</a:t>
                </a:r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1175363C-449B-67B6-FFF8-0A1EA4514CB8}"/>
                  </a:ext>
                </a:extLst>
              </p:cNvPr>
              <p:cNvSpPr/>
              <p:nvPr/>
            </p:nvSpPr>
            <p:spPr>
              <a:xfrm>
                <a:off x="3867300" y="3767057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Manufacturing team</a:t>
                </a:r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16E48820-72BD-B6CF-A4D2-640604CE9727}"/>
                  </a:ext>
                </a:extLst>
              </p:cNvPr>
              <p:cNvSpPr/>
              <p:nvPr/>
            </p:nvSpPr>
            <p:spPr>
              <a:xfrm>
                <a:off x="5724218" y="3767057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Marketing Team</a:t>
                </a:r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257744D3-2E6F-312F-FABF-1A7652248C66}"/>
                  </a:ext>
                </a:extLst>
              </p:cNvPr>
              <p:cNvSpPr/>
              <p:nvPr/>
            </p:nvSpPr>
            <p:spPr>
              <a:xfrm>
                <a:off x="7581135" y="3767057"/>
                <a:ext cx="1409400" cy="543200"/>
              </a:xfrm>
              <a:custGeom>
                <a:avLst/>
                <a:gdLst>
                  <a:gd name="connsiteX0" fmla="*/ 0 w 1409400"/>
                  <a:gd name="connsiteY0" fmla="*/ 0 h 543200"/>
                  <a:gd name="connsiteX1" fmla="*/ 1409400 w 1409400"/>
                  <a:gd name="connsiteY1" fmla="*/ 0 h 543200"/>
                  <a:gd name="connsiteX2" fmla="*/ 1409400 w 1409400"/>
                  <a:gd name="connsiteY2" fmla="*/ 543200 h 543200"/>
                  <a:gd name="connsiteX3" fmla="*/ 0 w 1409400"/>
                  <a:gd name="connsiteY3" fmla="*/ 543200 h 543200"/>
                  <a:gd name="connsiteX4" fmla="*/ 0 w 1409400"/>
                  <a:gd name="connsiteY4" fmla="*/ 0 h 543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9400" h="543200">
                    <a:moveTo>
                      <a:pt x="0" y="0"/>
                    </a:moveTo>
                    <a:lnTo>
                      <a:pt x="1409400" y="0"/>
                    </a:lnTo>
                    <a:lnTo>
                      <a:pt x="1409400" y="543200"/>
                    </a:lnTo>
                    <a:lnTo>
                      <a:pt x="0" y="54320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890" tIns="8890" rIns="8890" bIns="889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kern="1200">
                    <a:solidFill>
                      <a:schemeClr val="tx1"/>
                    </a:solidFill>
                  </a:rPr>
                  <a:t>Finance &amp; Procurement</a:t>
                </a:r>
              </a:p>
            </p:txBody>
          </p:sp>
        </p:grp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E3E59FB-4B28-77D9-6498-9134DF0484FC}"/>
              </a:ext>
            </a:extLst>
          </p:cNvPr>
          <p:cNvSpPr txBox="1"/>
          <p:nvPr/>
        </p:nvSpPr>
        <p:spPr>
          <a:xfrm>
            <a:off x="435597" y="5671341"/>
            <a:ext cx="1158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/>
              <a:t>*Students are free to modify the above flowchart on the system design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7B79E-79B4-9CB5-0755-6D9369F04C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41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College Workshop Facilities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B02BA-B2D3-12F9-7284-E67D0673ECE1}"/>
              </a:ext>
            </a:extLst>
          </p:cNvPr>
          <p:cNvSpPr txBox="1"/>
          <p:nvPr/>
        </p:nvSpPr>
        <p:spPr>
          <a:xfrm>
            <a:off x="266330" y="1003177"/>
            <a:ext cx="7679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/>
              <a:t>In-house workshop facilities available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/>
              <a:t>Test field availability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348930C-F73B-D14D-C460-5B764975F1DB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D343040-46C2-F047-8C53-4E1AC70BF10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18DAB0-42D9-4D3A-94E7-1D3A82A28BF2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 / Table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92C799-5AAD-74E5-0E98-49BF6C972E91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7BD50D-9098-860F-013F-3EA081EBAA45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5B0F6F-5400-ACA7-3190-D5AC996E4CD7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 / Table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81DCBB-F7C6-EBBB-5BF4-7B5FC66B2D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242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Customizable Slide for Team (Optional)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B02BA-B2D3-12F9-7284-E67D0673ECE1}"/>
              </a:ext>
            </a:extLst>
          </p:cNvPr>
          <p:cNvSpPr txBox="1"/>
          <p:nvPr/>
        </p:nvSpPr>
        <p:spPr>
          <a:xfrm>
            <a:off x="266330" y="1003177"/>
            <a:ext cx="7679185" cy="159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Team can present any new/unique design feature here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Innovation*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Any electronic features used*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348930C-F73B-D14D-C460-5B764975F1DB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D343040-46C2-F047-8C53-4E1AC70BF10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18DAB0-42D9-4D3A-94E7-1D3A82A28BF2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92C799-5AAD-74E5-0E98-49BF6C972E91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7BD50D-9098-860F-013F-3EA081EBAA45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5B0F6F-5400-ACA7-3190-D5AC996E4CD7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2330795-B0DB-C33D-B296-9BE87D8B9DC6}"/>
              </a:ext>
            </a:extLst>
          </p:cNvPr>
          <p:cNvSpPr txBox="1"/>
          <p:nvPr/>
        </p:nvSpPr>
        <p:spPr>
          <a:xfrm>
            <a:off x="603681" y="5657510"/>
            <a:ext cx="7439487" cy="310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73152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400"/>
              <a:t>* </a:t>
            </a:r>
            <a:r>
              <a:rPr lang="en-US" sz="1400">
                <a:solidFill>
                  <a:srgbClr val="FF0000"/>
                </a:solidFill>
              </a:rPr>
              <a:t>Feature shown up here must be implemented on the main TIFAN prototype machine.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3ED274-FDD1-7948-5000-51DB85E373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2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Template Instructions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E191DFA-E184-7CE3-0579-C7C6C2024EEE}"/>
              </a:ext>
            </a:extLst>
          </p:cNvPr>
          <p:cNvSpPr txBox="1"/>
          <p:nvPr/>
        </p:nvSpPr>
        <p:spPr>
          <a:xfrm>
            <a:off x="10092752" y="4269517"/>
            <a:ext cx="107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6" y="1003177"/>
            <a:ext cx="10120361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Please refer following slides for TIFAN25 Phase 1 Design presentation</a:t>
            </a:r>
          </a:p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Please submit the presentation in format TIFAN25_TeamID_TeamName</a:t>
            </a:r>
          </a:p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Please do not change the slide sequence. All slides are mandatory for presentation</a:t>
            </a:r>
          </a:p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Presentations should not exceed maximum of 22 slides including first and last slide.</a:t>
            </a:r>
          </a:p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Please delete this “Template Instructions slide” from your final ppt submission.</a:t>
            </a:r>
          </a:p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B051FF-DB9D-8519-25EC-08F3529D245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71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Customizable Slide for Team (Optional)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B02BA-B2D3-12F9-7284-E67D0673ECE1}"/>
              </a:ext>
            </a:extLst>
          </p:cNvPr>
          <p:cNvSpPr txBox="1"/>
          <p:nvPr/>
        </p:nvSpPr>
        <p:spPr>
          <a:xfrm>
            <a:off x="266330" y="1003177"/>
            <a:ext cx="7679185" cy="159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Team can present any new/unique design feature here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Innovation*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Any electronic features used*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348930C-F73B-D14D-C460-5B764975F1DB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D343040-46C2-F047-8C53-4E1AC70BF10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18DAB0-42D9-4D3A-94E7-1D3A82A28BF2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92C799-5AAD-74E5-0E98-49BF6C972E91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7BD50D-9098-860F-013F-3EA081EBAA45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5B0F6F-5400-ACA7-3190-D5AC996E4CD7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2330795-B0DB-C33D-B296-9BE87D8B9DC6}"/>
              </a:ext>
            </a:extLst>
          </p:cNvPr>
          <p:cNvSpPr txBox="1"/>
          <p:nvPr/>
        </p:nvSpPr>
        <p:spPr>
          <a:xfrm>
            <a:off x="603681" y="5657510"/>
            <a:ext cx="7439487" cy="310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73152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400"/>
              <a:t>* </a:t>
            </a:r>
            <a:r>
              <a:rPr lang="en-US" sz="1400">
                <a:solidFill>
                  <a:srgbClr val="FF0000"/>
                </a:solidFill>
              </a:rPr>
              <a:t>Feature shown up here must be implemented on the main TIFAN prototype machine.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AD1A85-C028-8B70-1217-FEC14A1621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39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Customizable Slide for Team (Optional)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AB02BA-B2D3-12F9-7284-E67D0673ECE1}"/>
              </a:ext>
            </a:extLst>
          </p:cNvPr>
          <p:cNvSpPr txBox="1"/>
          <p:nvPr/>
        </p:nvSpPr>
        <p:spPr>
          <a:xfrm>
            <a:off x="266330" y="1003177"/>
            <a:ext cx="7679185" cy="159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Team can present any new/unique design feature here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Innovation*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Any electronic features used*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348930C-F73B-D14D-C460-5B764975F1DB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D343040-46C2-F047-8C53-4E1AC70BF10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18DAB0-42D9-4D3A-94E7-1D3A82A28BF2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92C799-5AAD-74E5-0E98-49BF6C972E91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F7BD50D-9098-860F-013F-3EA081EBAA45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5B0F6F-5400-ACA7-3190-D5AC996E4CD7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2330795-B0DB-C33D-B296-9BE87D8B9DC6}"/>
              </a:ext>
            </a:extLst>
          </p:cNvPr>
          <p:cNvSpPr txBox="1"/>
          <p:nvPr/>
        </p:nvSpPr>
        <p:spPr>
          <a:xfrm>
            <a:off x="603681" y="5657510"/>
            <a:ext cx="7439487" cy="3109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73152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*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</a:rPr>
              <a:t>Feature shown up here must be implemented on the main TIFAN prototype machine.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8AA506-CED1-C747-B4BC-789EDDBF8B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8610600" y="6662058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9" r="24265"/>
          <a:stretch/>
        </p:blipFill>
        <p:spPr>
          <a:xfrm rot="5400000">
            <a:off x="3085261" y="-3085260"/>
            <a:ext cx="6021479" cy="1219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74722" y="2579853"/>
            <a:ext cx="58425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>
                <a:solidFill>
                  <a:schemeClr val="bg1"/>
                </a:solidFill>
              </a:rPr>
              <a:t>Thank you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621BE1-CD36-B1C5-BE3C-6793273C9E83}"/>
              </a:ext>
            </a:extLst>
          </p:cNvPr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Implement Overall Technical Specifications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E191DFA-E184-7CE3-0579-C7C6C2024EEE}"/>
              </a:ext>
            </a:extLst>
          </p:cNvPr>
          <p:cNvSpPr txBox="1"/>
          <p:nvPr/>
        </p:nvSpPr>
        <p:spPr>
          <a:xfrm>
            <a:off x="10092752" y="4269517"/>
            <a:ext cx="107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5444666" cy="210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Overall Dimension</a:t>
            </a:r>
          </a:p>
          <a:p>
            <a:pPr marL="742950" lvl="1" indent="-285750" defTabSz="731520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/>
              <a:t>( Height, Width, Length in mm): 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IN" b="0" i="0">
                <a:solidFill>
                  <a:srgbClr val="000000"/>
                </a:solidFill>
                <a:effectLst/>
              </a:rPr>
              <a:t>Attachment kerb weight: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IN">
                <a:solidFill>
                  <a:srgbClr val="000000"/>
                </a:solidFill>
              </a:rPr>
              <a:t>PTO/Ground wheel powered:</a:t>
            </a:r>
            <a:endParaRPr lang="en-US" b="1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496914" y="3127592"/>
              <a:ext cx="1712768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Isometric view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9097A4-71C4-3C33-F844-AC342960DC5D}"/>
              </a:ext>
            </a:extLst>
          </p:cNvPr>
          <p:cNvGrpSpPr/>
          <p:nvPr/>
        </p:nvGrpSpPr>
        <p:grpSpPr>
          <a:xfrm>
            <a:off x="1366486" y="3530028"/>
            <a:ext cx="2286000" cy="2438400"/>
            <a:chOff x="5943600" y="1447800"/>
            <a:chExt cx="2819400" cy="37338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1F5F7D8-79F9-748C-C4D8-EA5C6B6F6A3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74BB74C-4677-5138-9580-501D78AF80CE}"/>
                </a:ext>
              </a:extLst>
            </p:cNvPr>
            <p:cNvSpPr txBox="1"/>
            <p:nvPr/>
          </p:nvSpPr>
          <p:spPr>
            <a:xfrm>
              <a:off x="6838318" y="3135311"/>
              <a:ext cx="1029963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Top View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E5368CF-8B8C-5956-CEC2-905EAF8C17AD}"/>
              </a:ext>
            </a:extLst>
          </p:cNvPr>
          <p:cNvGrpSpPr/>
          <p:nvPr/>
        </p:nvGrpSpPr>
        <p:grpSpPr>
          <a:xfrm>
            <a:off x="4784946" y="3530029"/>
            <a:ext cx="2286000" cy="2438400"/>
            <a:chOff x="5943600" y="1447800"/>
            <a:chExt cx="2819400" cy="37338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A1F4EF1-94B2-B829-B5FB-29E812DB0966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B6FED01-2E26-AE8D-CA2B-9DDC30CA56DA}"/>
                </a:ext>
              </a:extLst>
            </p:cNvPr>
            <p:cNvSpPr txBox="1"/>
            <p:nvPr/>
          </p:nvSpPr>
          <p:spPr>
            <a:xfrm>
              <a:off x="6756543" y="3145737"/>
              <a:ext cx="1193513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Side View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693153" y="3145737"/>
              <a:ext cx="1320292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Front View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A423A2-CDC3-594E-3C1A-F3A8DCEDB8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4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Implement Frame/Chassis Design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288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Calculations for bending strength  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FEA analysis of frame ,suggested analysis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Longitudinal torsion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Vertical bending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Transverse bending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Maximum stress (Von-Misses/Principal) &amp; Maximum deflection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Factor of safety calculations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FEA 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FEA Images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616D0B-F4AE-9001-3105-C408824B56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5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of Pick-up System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34255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Compatible with specified crops? </a:t>
            </a:r>
          </a:p>
          <a:p>
            <a:pPr marL="628650" lvl="1" indent="-285750" defTabSz="731520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/>
              <a:t>Tomato, Chili, Brinjal*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How many sapling trays can the implement hold?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How are trays held on implement?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Design of Mechanism for Sapling pick-up?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Power source? Is it Hydraulic, Mechanical, Motors ?</a:t>
            </a:r>
            <a:endParaRPr lang="en-US">
              <a:cs typeface="Arial"/>
            </a:endParaRP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Any supporting animation/calculation of working principle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B9BA40-FEDC-2CDA-CB9E-EFA7E2AA758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7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of Conveying System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199007" y="889572"/>
            <a:ext cx="7679185" cy="1132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How saplings are being conveyed from Sapling trays to ground?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Any supporting animation/calculation of working principle: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202490-22CC-9D8A-FF66-9E7D6CC18F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42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76201" y="762347"/>
            <a:ext cx="5193442" cy="34255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Picking system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0" y="1257374"/>
            <a:ext cx="545976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73152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/>
              <a:t>Provide comparison/improvement between TIFAN24 Final design Vs TIFAN25 proposed design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239697" y="302509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496914" y="3127592"/>
              <a:ext cx="1712768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TIFAN24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2983643" y="3025092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TIFAN25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CCBE3858-786D-F163-F600-B2A0A9A8A13D}"/>
              </a:ext>
            </a:extLst>
          </p:cNvPr>
          <p:cNvSpPr/>
          <p:nvPr/>
        </p:nvSpPr>
        <p:spPr>
          <a:xfrm>
            <a:off x="6477001" y="762347"/>
            <a:ext cx="4448174" cy="34255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Conveying system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FCEB0C-5262-DF0A-0E24-4786C923AD8F}"/>
              </a:ext>
            </a:extLst>
          </p:cNvPr>
          <p:cNvSpPr txBox="1"/>
          <p:nvPr/>
        </p:nvSpPr>
        <p:spPr>
          <a:xfrm>
            <a:off x="6393402" y="1257374"/>
            <a:ext cx="5459767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73152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/>
              <a:t>Provide comparison/improvement between TIFAN24 Final design Vs TIFAN25 proposed design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C1BF26-77A7-B8F1-F79A-8133FAADE210}"/>
              </a:ext>
            </a:extLst>
          </p:cNvPr>
          <p:cNvGrpSpPr/>
          <p:nvPr/>
        </p:nvGrpSpPr>
        <p:grpSpPr>
          <a:xfrm>
            <a:off x="6633099" y="3025092"/>
            <a:ext cx="2286000" cy="2438400"/>
            <a:chOff x="5943600" y="1447800"/>
            <a:chExt cx="2819400" cy="37338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2450A73-046F-5907-0F13-6CCF38CAD2C1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2567AF2-0936-AEDF-FBDF-50F38A8AB0D4}"/>
                </a:ext>
              </a:extLst>
            </p:cNvPr>
            <p:cNvSpPr txBox="1"/>
            <p:nvPr/>
          </p:nvSpPr>
          <p:spPr>
            <a:xfrm>
              <a:off x="6496914" y="3127592"/>
              <a:ext cx="1712768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TIFAN24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393B2E6-3526-AA1F-A6D1-EA33D5EB911E}"/>
              </a:ext>
            </a:extLst>
          </p:cNvPr>
          <p:cNvGrpSpPr/>
          <p:nvPr/>
        </p:nvGrpSpPr>
        <p:grpSpPr>
          <a:xfrm>
            <a:off x="9377045" y="3025092"/>
            <a:ext cx="2286000" cy="2438400"/>
            <a:chOff x="5943600" y="1447800"/>
            <a:chExt cx="2819400" cy="37338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6A4F89-CFF1-5995-D366-F5B53170319D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76F221F-C981-D2E2-2C41-BE0DA732032A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TIFAN25 Design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6848EBC-9BB3-9326-ADFD-F88BBA8275EB}"/>
              </a:ext>
            </a:extLst>
          </p:cNvPr>
          <p:cNvSpPr txBox="1"/>
          <p:nvPr/>
        </p:nvSpPr>
        <p:spPr>
          <a:xfrm>
            <a:off x="469363" y="5463491"/>
            <a:ext cx="11253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This slide is required only for teams which participated in TIFAN 2024 Final Event.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9DD09EB-77D7-A607-A80A-A7A8F81D82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F92E3BA-6E14-DCD4-582B-77C7F87CD202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Comparison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2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60948-AA0E-3EF8-201E-413F00C696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06164-3489-2D05-6B4C-3DC252E2FBE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Working Prototype or Simulation of Picking Mechanism</a:t>
            </a:r>
            <a:endParaRPr kumimoji="0" lang="en-IN" sz="17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57056E-8B13-212B-6584-FC2ABC986856}"/>
              </a:ext>
            </a:extLst>
          </p:cNvPr>
          <p:cNvSpPr txBox="1"/>
          <p:nvPr/>
        </p:nvSpPr>
        <p:spPr>
          <a:xfrm>
            <a:off x="115410" y="1198485"/>
            <a:ext cx="10981214" cy="1136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i="1" dirty="0"/>
              <a:t>Working prototype is compulsory for Teams which participated in TIFAN 2024 Final event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i="1" dirty="0"/>
              <a:t>Working prototype or Simulation (Mechanism video) is required for New Teams which are participating in TIFAN25.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47748FD-A4FF-703C-B14B-C65C1454CFE6}"/>
              </a:ext>
            </a:extLst>
          </p:cNvPr>
          <p:cNvGrpSpPr/>
          <p:nvPr/>
        </p:nvGrpSpPr>
        <p:grpSpPr>
          <a:xfrm>
            <a:off x="676275" y="2335207"/>
            <a:ext cx="10420349" cy="3461912"/>
            <a:chOff x="5943600" y="1447800"/>
            <a:chExt cx="2819400" cy="37338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8A8B95-6E9B-C632-3D5C-64A544493927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EA334B4-9F53-4C0C-5AD1-3159BADAD33E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 dirty="0">
                  <a:cs typeface="Verdana"/>
                </a:rPr>
                <a:t>Prototype Working video / Mechanism simulation</a:t>
              </a:r>
            </a:p>
            <a:p>
              <a:pPr algn="ctr"/>
              <a:endParaRPr lang="en-US" sz="1600" dirty="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D07052-B5E9-22E9-DA7C-8CC9FD96FE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3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306EC4-209D-6BEC-9C6D-CDAD760EAE9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57191" y="7416660"/>
            <a:ext cx="2743200" cy="195943"/>
          </a:xfrm>
        </p:spPr>
        <p:txBody>
          <a:bodyPr/>
          <a:lstStyle/>
          <a:p>
            <a:fld id="{00000000-1234-1234-1234-12341234123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FD216-0261-921F-87C9-0B3CBB93C72A}"/>
              </a:ext>
            </a:extLst>
          </p:cNvPr>
          <p:cNvSpPr/>
          <p:nvPr/>
        </p:nvSpPr>
        <p:spPr>
          <a:xfrm>
            <a:off x="0" y="212545"/>
            <a:ext cx="8833282" cy="4648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700" b="1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Design of Digging and Covering of Soil</a:t>
            </a:r>
            <a:endParaRPr kumimoji="0" lang="en-IN" sz="1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CFAE-C7FD-95F1-CD6F-AD14DCB5F009}"/>
              </a:ext>
            </a:extLst>
          </p:cNvPr>
          <p:cNvSpPr txBox="1"/>
          <p:nvPr/>
        </p:nvSpPr>
        <p:spPr>
          <a:xfrm>
            <a:off x="239697" y="1003177"/>
            <a:ext cx="767918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Blade Shape and Geometry: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Blade Material: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Rack Angle, Throat clearance, Draft calculations: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Blade depth adjustment:</a:t>
            </a:r>
          </a:p>
          <a:p>
            <a:pPr marL="457200" indent="-457200" defTabSz="73152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/>
              <a:t>Soil Closing Mechanism: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452D36-61DE-0570-1E1D-9A8C64AC58B0}"/>
              </a:ext>
            </a:extLst>
          </p:cNvPr>
          <p:cNvGrpSpPr/>
          <p:nvPr/>
        </p:nvGrpSpPr>
        <p:grpSpPr>
          <a:xfrm>
            <a:off x="8203406" y="889572"/>
            <a:ext cx="2286000" cy="2438400"/>
            <a:chOff x="5943600" y="1447800"/>
            <a:chExt cx="2819400" cy="37338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A1E0D45-B95D-7034-765B-149AAE7950A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DFC834-EDE8-8A77-D30B-BFC00497FFCD}"/>
                </a:ext>
              </a:extLst>
            </p:cNvPr>
            <p:cNvSpPr txBox="1"/>
            <p:nvPr/>
          </p:nvSpPr>
          <p:spPr>
            <a:xfrm>
              <a:off x="6288957" y="3127592"/>
              <a:ext cx="2128680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C7B4D6D-97D6-0251-21C0-1D5086D3CFC9}"/>
              </a:ext>
            </a:extLst>
          </p:cNvPr>
          <p:cNvGrpSpPr/>
          <p:nvPr/>
        </p:nvGrpSpPr>
        <p:grpSpPr>
          <a:xfrm>
            <a:off x="8203406" y="3530029"/>
            <a:ext cx="2286000" cy="2438400"/>
            <a:chOff x="5943600" y="1447800"/>
            <a:chExt cx="2819400" cy="37338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7A10D81-BE00-A86F-81FC-8445409299D0}"/>
                </a:ext>
              </a:extLst>
            </p:cNvPr>
            <p:cNvSpPr/>
            <p:nvPr/>
          </p:nvSpPr>
          <p:spPr>
            <a:xfrm>
              <a:off x="5943600" y="1447800"/>
              <a:ext cx="2819400" cy="37338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err="1">
                <a:cs typeface="Verdan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E53982F-3D8E-37C1-C0BF-256306CC00AF}"/>
                </a:ext>
              </a:extLst>
            </p:cNvPr>
            <p:cNvSpPr txBox="1"/>
            <p:nvPr/>
          </p:nvSpPr>
          <p:spPr>
            <a:xfrm>
              <a:off x="6392552" y="3135311"/>
              <a:ext cx="1921491" cy="35877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1600">
                  <a:cs typeface="Verdana"/>
                </a:rPr>
                <a:t>CAD / Animation</a:t>
              </a:r>
            </a:p>
            <a:p>
              <a:pPr algn="ctr"/>
              <a:endParaRPr lang="en-US" sz="1600">
                <a:cs typeface="Verdana"/>
              </a:endParaRP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1372F7-B94A-FDA9-2A2D-E70DFA169B2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SAEINDIA_TIFAN25_Qualifying_Round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528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eLead xmlns="98395acf-4855-4fd0-a697-6c5e53f9b9d0">
      <UserInfo>
        <DisplayName/>
        <AccountId xsi:nil="true"/>
        <AccountType/>
      </UserInfo>
    </LaneLead>
    <TaxCatchAll xmlns="8a78d682-475e-4c9c-841d-71209f33c0d4" xsi:nil="true"/>
    <lcf76f155ced4ddcb4097134ff3c332f xmlns="98395acf-4855-4fd0-a697-6c5e53f9b9d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33FF61AF548E4E91A2E50EABD8F62E" ma:contentTypeVersion="19" ma:contentTypeDescription="Create a new document." ma:contentTypeScope="" ma:versionID="e40cd574d7ea731ea34210d2a0fb09e6">
  <xsd:schema xmlns:xsd="http://www.w3.org/2001/XMLSchema" xmlns:xs="http://www.w3.org/2001/XMLSchema" xmlns:p="http://schemas.microsoft.com/office/2006/metadata/properties" xmlns:ns2="98395acf-4855-4fd0-a697-6c5e53f9b9d0" xmlns:ns3="8a78d682-475e-4c9c-841d-71209f33c0d4" targetNamespace="http://schemas.microsoft.com/office/2006/metadata/properties" ma:root="true" ma:fieldsID="446006a421b545dd467f71fc649fd67b" ns2:_="" ns3:_="">
    <xsd:import namespace="98395acf-4855-4fd0-a697-6c5e53f9b9d0"/>
    <xsd:import namespace="8a78d682-475e-4c9c-841d-71209f33c0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aneLead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395acf-4855-4fd0-a697-6c5e53f9b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aneLead" ma:index="20" nillable="true" ma:displayName="Lane Lead" ma:description="Person who is leading the efforts" ma:format="Dropdown" ma:list="UserInfo" ma:SharePointGroup="0" ma:internalName="LaneLea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7bfce6e-1b76-4ad8-a418-d83338899b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78d682-475e-4c9c-841d-71209f33c0d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d40b764-7565-4e22-9d69-dfdc0b0fa736}" ma:internalName="TaxCatchAll" ma:showField="CatchAllData" ma:web="8a78d682-475e-4c9c-841d-71209f33c0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29FFDE-5F41-46B9-902B-A5158FF370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1041AC-DBFB-41BA-A018-2AB511F339D4}">
  <ds:schemaRefs>
    <ds:schemaRef ds:uri="8a78d682-475e-4c9c-841d-71209f33c0d4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98395acf-4855-4fd0-a697-6c5e53f9b9d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7071B9F-4952-4701-A996-A399F2169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395acf-4855-4fd0-a697-6c5e53f9b9d0"/>
    <ds:schemaRef ds:uri="8a78d682-475e-4c9c-841d-71209f33c0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1127</Words>
  <Application>Microsoft Office PowerPoint</Application>
  <PresentationFormat>Widescreen</PresentationFormat>
  <Paragraphs>237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Ganapathi Poongundran</dc:creator>
  <cp:lastModifiedBy>Sushant Kadam</cp:lastModifiedBy>
  <cp:revision>2</cp:revision>
  <dcterms:created xsi:type="dcterms:W3CDTF">2021-07-18T16:50:01Z</dcterms:created>
  <dcterms:modified xsi:type="dcterms:W3CDTF">2024-09-02T11:34:59Z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29374dd-2437-4816-8d63-bf9cc1b578e5_Enabled">
    <vt:lpwstr>true</vt:lpwstr>
  </property>
  <property fmtid="{D5CDD505-2E9C-101B-9397-08002B2CF9AE}" pid="3" name="MSIP_Label_029374dd-2437-4816-8d63-bf9cc1b578e5_SetDate">
    <vt:lpwstr>2022-03-22T08:26:33Z</vt:lpwstr>
  </property>
  <property fmtid="{D5CDD505-2E9C-101B-9397-08002B2CF9AE}" pid="4" name="MSIP_Label_029374dd-2437-4816-8d63-bf9cc1b578e5_Method">
    <vt:lpwstr>Privileged</vt:lpwstr>
  </property>
  <property fmtid="{D5CDD505-2E9C-101B-9397-08002B2CF9AE}" pid="5" name="MSIP_Label_029374dd-2437-4816-8d63-bf9cc1b578e5_Name">
    <vt:lpwstr>Public</vt:lpwstr>
  </property>
  <property fmtid="{D5CDD505-2E9C-101B-9397-08002B2CF9AE}" pid="6" name="MSIP_Label_029374dd-2437-4816-8d63-bf9cc1b578e5_SiteId">
    <vt:lpwstr>39b03722-b836-496a-85ec-850f0957ca6b</vt:lpwstr>
  </property>
  <property fmtid="{D5CDD505-2E9C-101B-9397-08002B2CF9AE}" pid="7" name="MSIP_Label_029374dd-2437-4816-8d63-bf9cc1b578e5_ActionId">
    <vt:lpwstr>08da009b-b827-458b-8777-9a344624e558</vt:lpwstr>
  </property>
  <property fmtid="{D5CDD505-2E9C-101B-9397-08002B2CF9AE}" pid="8" name="MSIP_Label_029374dd-2437-4816-8d63-bf9cc1b578e5_ContentBits">
    <vt:lpwstr>2</vt:lpwstr>
  </property>
  <property fmtid="{D5CDD505-2E9C-101B-9397-08002B2CF9AE}" pid="9" name="ContentTypeId">
    <vt:lpwstr>0x010100E033FF61AF548E4E91A2E50EABD8F62E</vt:lpwstr>
  </property>
  <property fmtid="{D5CDD505-2E9C-101B-9397-08002B2CF9AE}" pid="10" name="MediaServiceImageTags">
    <vt:lpwstr/>
  </property>
</Properties>
</file>